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16" r:id="rId1"/>
  </p:sldMasterIdLst>
  <p:notesMasterIdLst>
    <p:notesMasterId r:id="rId15"/>
  </p:notesMasterIdLst>
  <p:sldIdLst>
    <p:sldId id="256" r:id="rId2"/>
    <p:sldId id="271" r:id="rId3"/>
    <p:sldId id="261" r:id="rId4"/>
    <p:sldId id="274" r:id="rId5"/>
    <p:sldId id="281" r:id="rId6"/>
    <p:sldId id="282" r:id="rId7"/>
    <p:sldId id="283" r:id="rId8"/>
    <p:sldId id="284" r:id="rId9"/>
    <p:sldId id="285" r:id="rId10"/>
    <p:sldId id="286" r:id="rId11"/>
    <p:sldId id="277" r:id="rId12"/>
    <p:sldId id="272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86"/>
    <p:restoredTop sz="94674"/>
  </p:normalViewPr>
  <p:slideViewPr>
    <p:cSldViewPr snapToGrid="0" snapToObjects="1">
      <p:cViewPr varScale="1">
        <p:scale>
          <a:sx n="113" d="100"/>
          <a:sy n="113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4C880-D166-9743-AC43-84E43E6F6B6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5DC4CF-2127-9949-AF7D-675B0379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653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6E126-71B1-354F-9922-694C906276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FDAD4A-7CFD-8A4A-BB0F-F15AB5B78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36754-EBC1-5A4B-B570-F5C99769C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84EA-DFD9-584C-BE5F-AEA57A840C4B}" type="datetime1">
              <a:rPr lang="en-IN" smtClean="0"/>
              <a:t>29/04/19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B11B1-C3FA-6047-B2FC-C7A681CB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1EDA9-7CCF-FF46-92A0-15F77CFE5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E378C-E313-9242-8AA0-85F5F6A96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647093-60C5-A345-B03D-9A5C413A72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F265E-F3EF-EC42-B26E-EA0F246BE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01E8D-D38D-CD43-9C16-06FEC552E91C}" type="datetime1">
              <a:rPr lang="en-IN" smtClean="0"/>
              <a:t>29/04/19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8787D-B60D-3845-830D-CB993F8CB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D8BFA-2C1E-D142-9F76-3A6B0BB34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6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8D2B7C-55EC-BB49-95AB-F9420B9AC2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1586C5-4798-8C42-B1F6-7C209208B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32543-92E7-204F-AC4A-6FBDE962A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58D03-AD20-D34F-AA6B-D69F27262E4C}" type="datetime1">
              <a:rPr lang="en-IN" smtClean="0"/>
              <a:t>29/04/19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D57C5-23F6-7948-B6E8-06B042F46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81B13-D2B4-9B40-B49C-980EE941F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27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36960-600A-0444-8BDA-202F3034F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6DF44-5BD2-EE41-BA2D-D63A173B5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CF3BF-5227-F04D-99C7-2D8427986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C44E-5233-E344-B941-649E52F038C2}" type="datetime1">
              <a:rPr lang="en-IN" smtClean="0"/>
              <a:t>29/04/19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4FD66-797D-AF49-B761-A4245D5F7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B2135-F719-DE46-826D-64CBCBEE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96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ECE05-B390-C045-AC45-C53D074EB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B3FFC-42A6-6143-B05D-5B5FA0C3D4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7CECC-484E-1B47-B5D7-E43A6C439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FB55D-35F9-4842-8A54-C46199AD62F4}" type="datetime1">
              <a:rPr lang="en-IN" smtClean="0"/>
              <a:t>29/04/19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60801-32CA-6147-99D0-153CA0777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50E43-1F74-5847-A643-E7323719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29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A454B-69DC-4442-9968-191BB3262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E3272-C163-F74F-8253-8907BFB73B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17E0A3-8685-D146-97D9-96F1D6C8B4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BE79C1-B04B-9C46-9C1A-15F950D2E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75B89-6DD0-F84B-94CD-91E913828D0A}" type="datetime1">
              <a:rPr lang="en-IN" smtClean="0"/>
              <a:t>29/04/19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00BCB-B053-EA46-BDFA-F9412F3A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9100F-C01B-394C-B2C4-E0D596A20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24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93EDC-8F76-9A41-B78A-28D66E785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8A59C7-046D-974E-A8FD-7D077CDE5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A8D3C9-70F7-D14E-BE8D-59DFB0257F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D37BB7-3620-724C-8E79-2AD879F7B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FAEEA-3C33-E743-9C63-09FD737AC4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F220FD-ED97-D447-A656-0AD1B22D1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4033B-3E9C-9247-98B0-51B5545EE7B1}" type="datetime1">
              <a:rPr lang="en-IN" smtClean="0"/>
              <a:t>29/04/19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52576A-EDCA-F34A-8B06-554117725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F926F1-E9AE-9E41-A77F-E846C89D2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048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2836-5680-094A-9880-6725DE893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50D776-1D2D-CA4E-B768-C28B6452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D6E2-E532-364C-A3C3-E3C389157C8A}" type="datetime1">
              <a:rPr lang="en-IN" smtClean="0"/>
              <a:t>29/04/19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26C73D-2968-E344-965E-F01C64756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6E3EC5-F419-9042-B995-4B2EC79DE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2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7556F6-4D95-2146-93B8-E6902B932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1328D-4D48-F64A-8CA6-682EBB4DBA63}" type="datetime1">
              <a:rPr lang="en-IN" smtClean="0"/>
              <a:t>29/04/19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C38D61-C47C-784B-82C2-0A32CE674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B608F-FEDD-8646-A987-04B33E59E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57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2960-AE01-1646-8DFF-B7A5F74AF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3958E-7D88-324A-8A9C-D6C91BB22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521BEE-A4B1-674E-B2DE-6A5E522BA2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81329-1AD8-0A47-89B5-B3D35018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18023-C2BC-0043-9A50-4AF6AAB81569}" type="datetime1">
              <a:rPr lang="en-IN" smtClean="0"/>
              <a:t>29/04/19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602B0-119D-454F-9967-5A31AAD92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60449A-FF43-C84F-9848-C72E11C0B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49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78FD6-E4C6-284C-B8CC-7A2F47380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548966-096D-9144-A561-F9F13542B2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A3B7DC-F994-4841-A3EC-741A2F14C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0AA55-D9C4-DA40-BA98-702178803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A681-95CE-0542-AC3B-DB0515C9B193}" type="datetime1">
              <a:rPr lang="en-IN" smtClean="0"/>
              <a:t>29/04/19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E78247-89A0-C146-BD4E-A992ECAE1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A17A73-7415-3049-8B3D-F875533D2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058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22EB3A-8396-154D-820F-3FD420F7F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DC69E-6D17-814E-BB08-0F2D4A123C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3E5BB-3AE5-8543-92D7-4F3A9E5C7D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BF15F-70F4-AB49-9845-DADE015B6CB1}" type="datetime1">
              <a:rPr lang="en-IN" smtClean="0"/>
              <a:t>29/04/19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DDBD2-E527-2345-9E70-6C93ADEC99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6CD62-97EE-FC4A-B6C7-28F07478D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5D69BD-31AA-6B47-A23A-79CB2EC3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385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518" r:id="rId2"/>
    <p:sldLayoutId id="2147484519" r:id="rId3"/>
    <p:sldLayoutId id="2147484520" r:id="rId4"/>
    <p:sldLayoutId id="2147484521" r:id="rId5"/>
    <p:sldLayoutId id="2147484522" r:id="rId6"/>
    <p:sldLayoutId id="2147484523" r:id="rId7"/>
    <p:sldLayoutId id="2147484524" r:id="rId8"/>
    <p:sldLayoutId id="2147484525" r:id="rId9"/>
    <p:sldLayoutId id="2147484526" r:id="rId10"/>
    <p:sldLayoutId id="214748452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7489492" TargetMode="External"/><Relationship Id="rId7" Type="http://schemas.openxmlformats.org/officeDocument/2006/relationships/hyperlink" Target="https://ieeexplore.ieee.org/document/7752366" TargetMode="External"/><Relationship Id="rId2" Type="http://schemas.openxmlformats.org/officeDocument/2006/relationships/hyperlink" Target="https://ieeexplore.ieee.org/document/611310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eeexplore.ieee.org/document/8554493" TargetMode="External"/><Relationship Id="rId5" Type="http://schemas.openxmlformats.org/officeDocument/2006/relationships/hyperlink" Target="https://ieeexplore.ieee.org/document/7346686" TargetMode="External"/><Relationship Id="rId4" Type="http://schemas.openxmlformats.org/officeDocument/2006/relationships/hyperlink" Target="https://ieeexplore.ieee.org/document/8474783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hyperlink" Target="https://www.dagstuhl.de/typo3temp/pics/efaf8194ef.png" TargetMode="External"/><Relationship Id="rId7" Type="http://schemas.openxmlformats.org/officeDocument/2006/relationships/image" Target="../media/image2.tiff"/><Relationship Id="rId2" Type="http://schemas.openxmlformats.org/officeDocument/2006/relationships/hyperlink" Target="https://ieeexplore.ieee.org/Xplore/home.jsp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hyperlink" Target="https://upload.wikimedia.org/wikipedia/commons/thumb/e/e7/Elsevier.svg/220px-Elsevier.svg.png" TargetMode="External"/><Relationship Id="rId4" Type="http://schemas.openxmlformats.org/officeDocument/2006/relationships/hyperlink" Target="https://library.cit.ie/contentFiles/components/gdNews/11/large/googlescholarlogo1.jpg" TargetMode="External"/><Relationship Id="rId9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FE91D8F-4313-FD46-A548-716AE1281AA4}"/>
              </a:ext>
            </a:extLst>
          </p:cNvPr>
          <p:cNvSpPr txBox="1"/>
          <p:nvPr/>
        </p:nvSpPr>
        <p:spPr>
          <a:xfrm>
            <a:off x="270933" y="1604401"/>
            <a:ext cx="1155982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LITERATURE SURVEY</a:t>
            </a:r>
          </a:p>
          <a:p>
            <a:pPr algn="ctr"/>
            <a:endParaRPr lang="en-US" sz="2800" b="1" dirty="0"/>
          </a:p>
          <a:p>
            <a:pPr algn="ctr"/>
            <a:r>
              <a:rPr lang="en-US" sz="2800" b="1" dirty="0">
                <a:latin typeface="+mj-lt"/>
              </a:rPr>
              <a:t>PSYCHOLOGICAL DISORDER PROFILING </a:t>
            </a:r>
          </a:p>
          <a:p>
            <a:pPr algn="ctr"/>
            <a:r>
              <a:rPr lang="en-US" sz="2800" b="1" dirty="0">
                <a:latin typeface="+mj-lt"/>
              </a:rPr>
              <a:t>THROUGH SOCIAL MEDIA MINING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RECENT TRENDS IN SOFTWARE ENGINEERING</a:t>
            </a:r>
          </a:p>
          <a:p>
            <a:pPr algn="ctr"/>
            <a:endParaRPr lang="en-US" sz="2800" b="1" dirty="0">
              <a:latin typeface="+mj-l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A6EA5B-1BEE-534E-9600-F8062919F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CC194E-F0BB-A54B-B1FC-1471411F466F}"/>
              </a:ext>
            </a:extLst>
          </p:cNvPr>
          <p:cNvSpPr txBox="1"/>
          <p:nvPr/>
        </p:nvSpPr>
        <p:spPr>
          <a:xfrm>
            <a:off x="393539" y="5615582"/>
            <a:ext cx="3981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Anirudh Bhattacharya</a:t>
            </a:r>
          </a:p>
          <a:p>
            <a:r>
              <a:rPr lang="en-US" dirty="0"/>
              <a:t>Pranav Nimbalkar</a:t>
            </a:r>
          </a:p>
        </p:txBody>
      </p:sp>
    </p:spTree>
    <p:extLst>
      <p:ext uri="{BB962C8B-B14F-4D97-AF65-F5344CB8AC3E}">
        <p14:creationId xmlns:p14="http://schemas.microsoft.com/office/powerpoint/2010/main" val="843792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7254-076B-9E4F-8670-5F2FDD6E4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9" y="187969"/>
            <a:ext cx="8736463" cy="430032"/>
          </a:xfrm>
        </p:spPr>
        <p:txBody>
          <a:bodyPr>
            <a:noAutofit/>
          </a:bodyPr>
          <a:lstStyle/>
          <a:p>
            <a:r>
              <a:rPr lang="en-US" sz="2800" dirty="0"/>
              <a:t>SUMMARY OF SELECTED PAPERS - 6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BEA73-9FE7-DC4D-8C0D-1A54B374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D5B4C19-CF1F-244F-9797-CCA41376F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1312144"/>
              </p:ext>
            </p:extLst>
          </p:nvPr>
        </p:nvGraphicFramePr>
        <p:xfrm>
          <a:off x="278858" y="804860"/>
          <a:ext cx="10908431" cy="5846578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042376">
                  <a:extLst>
                    <a:ext uri="{9D8B030D-6E8A-4147-A177-3AD203B41FA5}">
                      <a16:colId xmlns:a16="http://schemas.microsoft.com/office/drawing/2014/main" val="154065240"/>
                    </a:ext>
                  </a:extLst>
                </a:gridCol>
                <a:gridCol w="8866055">
                  <a:extLst>
                    <a:ext uri="{9D8B030D-6E8A-4147-A177-3AD203B41FA5}">
                      <a16:colId xmlns:a16="http://schemas.microsoft.com/office/drawing/2014/main" val="28241050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A Hybrid Statistical and Semantic Model for Identification of Mental Health and Behavioral Disorders using Social Network Analysis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0910139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Authors (University)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Madan Krishnamurthy, Khalid Mahmood, Pawel Marcinek (Oakland University, Rochester, Michigan, USA)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9738823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Objective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 standardized platform for an assistance in diagnosis of Psychological disorders using NLP techniques and Sentiment Inference</a:t>
                      </a:r>
                      <a:endParaRPr lang="en-IN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130275"/>
                  </a:ext>
                </a:extLst>
              </a:tr>
              <a:tr h="866016">
                <a:tc>
                  <a:txBody>
                    <a:bodyPr/>
                    <a:lstStyle/>
                    <a:p>
                      <a:r>
                        <a:rPr lang="en-US" b="1" dirty="0"/>
                        <a:t>Data Collection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PatientsLikeMe, GoodNightJournal, DBpedia, Freebase, YAGO2s.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4100419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Tools Used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IBM Personality Insight tool</a:t>
                      </a:r>
                      <a:endParaRPr lang="en-IN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236550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Algorithms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 (SVM), LESK, Psychiatric Disorder Determination (PDD) algorithm, Addiction Category Determination (ACD) algorithm.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401961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Conclusion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proposed system was able to diagnose Mental Health and Behavioral Disorders with an accuracy of 73.32% by ranking and assigning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70168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0856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A253D-6B74-2342-A77F-EC3E6FE9E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33" y="1215956"/>
            <a:ext cx="10701867" cy="4286210"/>
          </a:xfrm>
        </p:spPr>
        <p:txBody>
          <a:bodyPr>
            <a:normAutofit/>
          </a:bodyPr>
          <a:lstStyle/>
          <a:p>
            <a:r>
              <a:rPr lang="en-IN" sz="2000" u="sng" dirty="0">
                <a:hlinkClick r:id="rId2"/>
              </a:rPr>
              <a:t>https://ieeexplore.ieee.org/document/6113107</a:t>
            </a:r>
            <a:endParaRPr lang="en-IN" sz="2000" u="sng" dirty="0"/>
          </a:p>
          <a:p>
            <a:endParaRPr lang="en-IN" sz="1400" dirty="0"/>
          </a:p>
          <a:p>
            <a:r>
              <a:rPr lang="en-IN" sz="2000" u="sng" dirty="0">
                <a:hlinkClick r:id="rId3"/>
              </a:rPr>
              <a:t>https://ieeexplore.ieee.org/document/7489492</a:t>
            </a:r>
            <a:endParaRPr lang="en-IN" sz="2000" dirty="0"/>
          </a:p>
          <a:p>
            <a:endParaRPr lang="en-IN" sz="1400" u="sng" dirty="0">
              <a:hlinkClick r:id="rId4"/>
            </a:endParaRPr>
          </a:p>
          <a:p>
            <a:r>
              <a:rPr lang="en-IN" sz="2000" u="sng" dirty="0">
                <a:hlinkClick r:id="rId4"/>
              </a:rPr>
              <a:t>https://ieeexplore.ieee.org/document/8474783</a:t>
            </a:r>
            <a:endParaRPr lang="en-IN" sz="2000" dirty="0"/>
          </a:p>
          <a:p>
            <a:endParaRPr lang="en-IN" sz="1400" u="sng" dirty="0">
              <a:hlinkClick r:id="rId5"/>
            </a:endParaRPr>
          </a:p>
          <a:p>
            <a:r>
              <a:rPr lang="en-IN" sz="2000" u="sng" dirty="0">
                <a:hlinkClick r:id="rId5"/>
              </a:rPr>
              <a:t>https://ieeexplore.ieee.org/document/7346686</a:t>
            </a:r>
            <a:endParaRPr lang="en-IN" sz="2000" dirty="0"/>
          </a:p>
          <a:p>
            <a:endParaRPr lang="en-IN" sz="1400" u="sng" dirty="0">
              <a:hlinkClick r:id="rId6"/>
            </a:endParaRPr>
          </a:p>
          <a:p>
            <a:r>
              <a:rPr lang="en-IN" sz="2000" u="sng" dirty="0">
                <a:hlinkClick r:id="rId6"/>
              </a:rPr>
              <a:t>https://ieeexplore.ieee.org/document/8554493</a:t>
            </a:r>
            <a:endParaRPr lang="en-IN" sz="2000" dirty="0"/>
          </a:p>
          <a:p>
            <a:endParaRPr lang="en-IN" sz="1400" u="sng" dirty="0">
              <a:hlinkClick r:id="rId7"/>
            </a:endParaRPr>
          </a:p>
          <a:p>
            <a:r>
              <a:rPr lang="en-IN" sz="2000" u="sng" dirty="0">
                <a:hlinkClick r:id="rId7"/>
              </a:rPr>
              <a:t>https://ieeexplore.ieee.org/document/7752366</a:t>
            </a:r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DE777-0A35-4648-A8BB-F782420AA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11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D7BA274-1900-5246-9F91-BB5EF5BD14E8}"/>
              </a:ext>
            </a:extLst>
          </p:cNvPr>
          <p:cNvSpPr txBox="1">
            <a:spLocks/>
          </p:cNvSpPr>
          <p:nvPr/>
        </p:nvSpPr>
        <p:spPr>
          <a:xfrm>
            <a:off x="471907" y="373588"/>
            <a:ext cx="8736463" cy="430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836219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268FB-5DC5-ED4C-9D6A-CB33CFA8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12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0074BB-17AC-2D43-9E15-CD80C3626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2937" y="2177774"/>
            <a:ext cx="5227663" cy="24041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71D97E-1A8B-1A4F-B9B2-9081AF6188CD}"/>
              </a:ext>
            </a:extLst>
          </p:cNvPr>
          <p:cNvSpPr txBox="1"/>
          <p:nvPr/>
        </p:nvSpPr>
        <p:spPr>
          <a:xfrm>
            <a:off x="288235" y="6352143"/>
            <a:ext cx="49399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 - https://kinetic-bands.eu/articles/questions_and_answers/</a:t>
            </a:r>
          </a:p>
        </p:txBody>
      </p:sp>
    </p:spTree>
    <p:extLst>
      <p:ext uri="{BB962C8B-B14F-4D97-AF65-F5344CB8AC3E}">
        <p14:creationId xmlns:p14="http://schemas.microsoft.com/office/powerpoint/2010/main" val="384024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FE91D8F-4313-FD46-A548-716AE1281AA4}"/>
              </a:ext>
            </a:extLst>
          </p:cNvPr>
          <p:cNvSpPr txBox="1"/>
          <p:nvPr/>
        </p:nvSpPr>
        <p:spPr>
          <a:xfrm>
            <a:off x="1820687" y="2489022"/>
            <a:ext cx="7751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+mj-lt"/>
              </a:rPr>
              <a:t>Thank You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EF7521-7F5A-564B-813E-E833A625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068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A253D-6B74-2342-A77F-EC3E6FE9E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33" y="1215956"/>
            <a:ext cx="10207977" cy="428621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SEARCH ENGINES</a:t>
            </a:r>
          </a:p>
          <a:p>
            <a:pPr>
              <a:buFont typeface="+mj-lt"/>
              <a:buAutoNum type="arabicPeriod"/>
            </a:pPr>
            <a:endParaRPr lang="en-US" sz="1200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PUBLISHED ARTIFACTS</a:t>
            </a:r>
          </a:p>
          <a:p>
            <a:pPr>
              <a:buFont typeface="+mj-lt"/>
              <a:buAutoNum type="arabicPeriod"/>
            </a:pPr>
            <a:endParaRPr lang="en-US" sz="1200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SUMMARY OF SELECTED PAPERS</a:t>
            </a:r>
          </a:p>
          <a:p>
            <a:pPr marL="342900" indent="-342900">
              <a:buFont typeface="+mj-lt"/>
              <a:buAutoNum type="arabicPeriod"/>
            </a:pPr>
            <a:endParaRPr lang="en-US" sz="1000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REFERENCES</a:t>
            </a:r>
          </a:p>
          <a:p>
            <a:pPr marL="342900" indent="-342900">
              <a:buFont typeface="+mj-lt"/>
              <a:buAutoNum type="arabicPeriod"/>
            </a:pPr>
            <a:endParaRPr lang="en-US" sz="1000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Q &amp; 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DE777-0A35-4648-A8BB-F782420AA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4D91C19-875E-B64C-A563-33CF1DEF733A}"/>
              </a:ext>
            </a:extLst>
          </p:cNvPr>
          <p:cNvSpPr txBox="1">
            <a:spLocks/>
          </p:cNvSpPr>
          <p:nvPr/>
        </p:nvSpPr>
        <p:spPr>
          <a:xfrm>
            <a:off x="396778" y="361772"/>
            <a:ext cx="8736463" cy="430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1807489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7254-076B-9E4F-8670-5F2FDD6E4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9" y="187969"/>
            <a:ext cx="8736463" cy="430032"/>
          </a:xfrm>
        </p:spPr>
        <p:txBody>
          <a:bodyPr>
            <a:noAutofit/>
          </a:bodyPr>
          <a:lstStyle/>
          <a:p>
            <a:r>
              <a:rPr lang="en-US" sz="2800" dirty="0"/>
              <a:t>SEARCH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BEA73-9FE7-DC4D-8C0D-1A54B374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2FEBCB-3CFA-9542-9CB9-C6C54B69E6CD}"/>
              </a:ext>
            </a:extLst>
          </p:cNvPr>
          <p:cNvSpPr txBox="1"/>
          <p:nvPr/>
        </p:nvSpPr>
        <p:spPr>
          <a:xfrm>
            <a:off x="340006" y="5856916"/>
            <a:ext cx="956068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Sources</a:t>
            </a:r>
          </a:p>
          <a:p>
            <a:r>
              <a:rPr lang="en-US" sz="1100" dirty="0">
                <a:hlinkClick r:id="rId2"/>
              </a:rPr>
              <a:t>https://ieeexplore.ieee.org/Xplore/home.jsp</a:t>
            </a:r>
            <a:endParaRPr lang="en-US" sz="1100" dirty="0"/>
          </a:p>
          <a:p>
            <a:r>
              <a:rPr lang="en-US" sz="1100" dirty="0">
                <a:hlinkClick r:id="rId3"/>
              </a:rPr>
              <a:t>https://www.dagstuhl.de/typo3temp/pics/efaf8194ef.png</a:t>
            </a:r>
            <a:r>
              <a:rPr lang="en-US" sz="1100" dirty="0"/>
              <a:t> </a:t>
            </a:r>
          </a:p>
          <a:p>
            <a:r>
              <a:rPr lang="en-US" sz="1100" dirty="0">
                <a:hlinkClick r:id="rId4"/>
              </a:rPr>
              <a:t>https://library.cit.ie/contentFiles/components/gdNews/11/large/googlescholarlogo1.jpg</a:t>
            </a:r>
            <a:endParaRPr lang="en-US" sz="1100" dirty="0"/>
          </a:p>
          <a:p>
            <a:r>
              <a:rPr lang="en-US" sz="1100" dirty="0">
                <a:hlinkClick r:id="rId5"/>
              </a:rPr>
              <a:t>https://upload.wikimedia.org/wikipedia/commons/thumb/e/e7/Elsevier.svg/220px-Elsevier.svg.png</a:t>
            </a:r>
            <a:endParaRPr lang="en-US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4A503B-AD86-4142-84AE-B034F8AA96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6233" y="1201759"/>
            <a:ext cx="3958542" cy="9645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6D43B7-1428-0541-B4A1-17047D1E7F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0800" y="813864"/>
            <a:ext cx="4953000" cy="2057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A995BA-3935-EA48-A8D4-0A20899B84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4188" y="3198370"/>
            <a:ext cx="3411637" cy="21101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C627D6-827D-064B-91FD-E1FB1574FC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91547" y="2571813"/>
            <a:ext cx="2487914" cy="273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465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06DDC7B-5BAC-3F46-B452-80480194FA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17" r="82" b="65683"/>
          <a:stretch/>
        </p:blipFill>
        <p:spPr>
          <a:xfrm>
            <a:off x="2142091" y="2073971"/>
            <a:ext cx="7907819" cy="27100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377254-076B-9E4F-8670-5F2FDD6E4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9" y="187969"/>
            <a:ext cx="8736463" cy="430032"/>
          </a:xfrm>
        </p:spPr>
        <p:txBody>
          <a:bodyPr>
            <a:noAutofit/>
          </a:bodyPr>
          <a:lstStyle/>
          <a:p>
            <a:r>
              <a:rPr lang="en-US" sz="2800" dirty="0"/>
              <a:t>PUBLISHED ARTIFACTS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BEA73-9FE7-DC4D-8C0D-1A54B374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4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63DA9E-F6E3-1C47-9BA8-B89CD03088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123" b="31280"/>
          <a:stretch/>
        </p:blipFill>
        <p:spPr>
          <a:xfrm>
            <a:off x="2129895" y="2056842"/>
            <a:ext cx="7932210" cy="27443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6F9EA9-76B3-334A-B19D-3844B4B1F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079"/>
          <a:stretch/>
        </p:blipFill>
        <p:spPr>
          <a:xfrm>
            <a:off x="1716052" y="2304880"/>
            <a:ext cx="8346053" cy="24791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C2E45B5-0E4A-444C-8F98-DD3857A6340A}"/>
              </a:ext>
            </a:extLst>
          </p:cNvPr>
          <p:cNvSpPr txBox="1"/>
          <p:nvPr/>
        </p:nvSpPr>
        <p:spPr>
          <a:xfrm>
            <a:off x="717988" y="948690"/>
            <a:ext cx="1034218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Key Research Papers Identified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Predicting Personality from Twitter</a:t>
            </a:r>
          </a:p>
          <a:p>
            <a:pPr marL="914400" lvl="1" indent="-457200">
              <a:buFont typeface="+mj-lt"/>
              <a:buAutoNum type="arabicPeriod"/>
            </a:pPr>
            <a:endParaRPr lang="en-US" sz="1400" dirty="0"/>
          </a:p>
          <a:p>
            <a:pPr marL="914400" lvl="1" indent="-457200">
              <a:buFont typeface="+mj-lt"/>
              <a:buAutoNum type="arabicPeriod"/>
            </a:pPr>
            <a:r>
              <a:rPr lang="en-IN" sz="2400" dirty="0"/>
              <a:t>Sentiment Analysis of Twitter data using Data Mining</a:t>
            </a:r>
            <a:endParaRPr lang="en-US" sz="2400" dirty="0"/>
          </a:p>
          <a:p>
            <a:pPr marL="914400" lvl="1" indent="-457200">
              <a:buFont typeface="+mj-lt"/>
              <a:buAutoNum type="arabicPeriod"/>
            </a:pPr>
            <a:endParaRPr lang="en-US" sz="14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Survey on Sentiment Analysis using Twitter Dataset</a:t>
            </a:r>
            <a:endParaRPr lang="en-IN" sz="2400" dirty="0"/>
          </a:p>
          <a:p>
            <a:pPr marL="914400" lvl="1" indent="-457200">
              <a:buFont typeface="+mj-lt"/>
              <a:buAutoNum type="arabicPeriod"/>
            </a:pPr>
            <a:endParaRPr lang="en-IN" sz="1400" dirty="0"/>
          </a:p>
          <a:p>
            <a:pPr marL="914400" lvl="1" indent="-457200">
              <a:buFont typeface="+mj-lt"/>
              <a:buAutoNum type="arabicPeriod"/>
            </a:pPr>
            <a:r>
              <a:rPr lang="en-IN" sz="2400" dirty="0"/>
              <a:t>Exploring Sentiment Analysis on Twitter Data</a:t>
            </a:r>
          </a:p>
          <a:p>
            <a:pPr marL="914400" lvl="1" indent="-457200">
              <a:buFont typeface="+mj-lt"/>
              <a:buAutoNum type="arabicPeriod"/>
            </a:pPr>
            <a:endParaRPr lang="en-IN" sz="14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Intelligent AI Assisted Psychological Disorder Analysis Using Sentiment Inference</a:t>
            </a:r>
          </a:p>
          <a:p>
            <a:pPr marL="914400" lvl="1" indent="-457200">
              <a:buFont typeface="+mj-lt"/>
              <a:buAutoNum type="arabicPeriod"/>
            </a:pPr>
            <a:endParaRPr lang="en-IN" sz="14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A Hybrid Statistical and Semantic Model for Identification of Mental Health and Behavioral Disorders using Social Network Analysis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76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7254-076B-9E4F-8670-5F2FDD6E4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9" y="187969"/>
            <a:ext cx="8736463" cy="430032"/>
          </a:xfrm>
        </p:spPr>
        <p:txBody>
          <a:bodyPr>
            <a:noAutofit/>
          </a:bodyPr>
          <a:lstStyle/>
          <a:p>
            <a:r>
              <a:rPr lang="en-US" sz="2800" dirty="0"/>
              <a:t>SUMMARY OF SELECTED PAPERS - 1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BEA73-9FE7-DC4D-8C0D-1A54B374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D5B4C19-CF1F-244F-9797-CCA41376F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029772"/>
              </p:ext>
            </p:extLst>
          </p:nvPr>
        </p:nvGraphicFramePr>
        <p:xfrm>
          <a:off x="301436" y="875416"/>
          <a:ext cx="10908431" cy="5401206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042376">
                  <a:extLst>
                    <a:ext uri="{9D8B030D-6E8A-4147-A177-3AD203B41FA5}">
                      <a16:colId xmlns:a16="http://schemas.microsoft.com/office/drawing/2014/main" val="154065240"/>
                    </a:ext>
                  </a:extLst>
                </a:gridCol>
                <a:gridCol w="8866055">
                  <a:extLst>
                    <a:ext uri="{9D8B030D-6E8A-4147-A177-3AD203B41FA5}">
                      <a16:colId xmlns:a16="http://schemas.microsoft.com/office/drawing/2014/main" val="2824105072"/>
                    </a:ext>
                  </a:extLst>
                </a:gridCol>
              </a:tblGrid>
              <a:tr h="554554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Predicting Personality from Twitter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0910139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Authors (University)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Jennifer Golbeck, Cristina Robles, Michon Edmondson, Karen Turner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(University of Maryland)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9738823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Objective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sz="1800" dirty="0"/>
                        <a:t>Analysing 5 Personality traits (Openness, Conscientiousness, Extroversion, Agreeableness, Neuroticism) to determine an individual's personality using social media information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130275"/>
                  </a:ext>
                </a:extLst>
              </a:tr>
              <a:tr h="866016">
                <a:tc>
                  <a:txBody>
                    <a:bodyPr/>
                    <a:lstStyle/>
                    <a:p>
                      <a:r>
                        <a:rPr lang="en-US" b="1" dirty="0"/>
                        <a:t>Data Collection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r>
                        <a:rPr lang="en-IN" sz="1600" dirty="0"/>
                        <a:t>45 question Twitter survey based on Big 5 Personality Inventory</a:t>
                      </a:r>
                    </a:p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r>
                        <a:rPr lang="en-IN" sz="1600" dirty="0"/>
                        <a:t>Recent 2000 tweets were collected from each questionnaire participant’s twitter account.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4100419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Tools Used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buFont typeface="Wingdings" pitchFamily="2" charset="2"/>
                        <a:buNone/>
                      </a:pPr>
                      <a:r>
                        <a:rPr lang="en-IN" sz="1600" dirty="0"/>
                        <a:t>LIWC &amp; MRC language features, Weka (Data mining tool)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236550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Algorithms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ZeroR &amp; Gaussian Process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401961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Conclusion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Predicting scores using ZeroR &amp; Gaussian process algorithm for the 5 personality traits are within 11-18% error range of their actual value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70168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8260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7254-076B-9E4F-8670-5F2FDD6E4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9" y="187969"/>
            <a:ext cx="8736463" cy="430032"/>
          </a:xfrm>
        </p:spPr>
        <p:txBody>
          <a:bodyPr>
            <a:noAutofit/>
          </a:bodyPr>
          <a:lstStyle/>
          <a:p>
            <a:r>
              <a:rPr lang="en-US" sz="2800" dirty="0"/>
              <a:t>SUMMARY OF SELECTED PAPERS - 2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BEA73-9FE7-DC4D-8C0D-1A54B374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D5B4C19-CF1F-244F-9797-CCA41376F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611054"/>
              </p:ext>
            </p:extLst>
          </p:nvPr>
        </p:nvGraphicFramePr>
        <p:xfrm>
          <a:off x="301436" y="875416"/>
          <a:ext cx="10908431" cy="5486732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042376">
                  <a:extLst>
                    <a:ext uri="{9D8B030D-6E8A-4147-A177-3AD203B41FA5}">
                      <a16:colId xmlns:a16="http://schemas.microsoft.com/office/drawing/2014/main" val="154065240"/>
                    </a:ext>
                  </a:extLst>
                </a:gridCol>
                <a:gridCol w="8866055">
                  <a:extLst>
                    <a:ext uri="{9D8B030D-6E8A-4147-A177-3AD203B41FA5}">
                      <a16:colId xmlns:a16="http://schemas.microsoft.com/office/drawing/2014/main" val="2824105072"/>
                    </a:ext>
                  </a:extLst>
                </a:gridCol>
              </a:tblGrid>
              <a:tr h="554554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Sentiments Analysis Of Twitter Data Using Data Mining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0910139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Authors (University)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Anurag P. Jain, Vijay D. Katkar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(Pimpri Chinchwad College of Engineering Pune, India)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9738823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Objective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Analyse sentiments using Data mining classifiers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Performance comparison between single &amp; ensemble of classifiers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130275"/>
                  </a:ext>
                </a:extLst>
              </a:tr>
              <a:tr h="866016">
                <a:tc>
                  <a:txBody>
                    <a:bodyPr/>
                    <a:lstStyle/>
                    <a:p>
                      <a:r>
                        <a:rPr lang="en-US" b="1" dirty="0"/>
                        <a:t>Data Collection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Twitter API v 1.1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4100419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Tools Used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SentiWordNet 3.0.0. dictionary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236550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Algorithms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KNN-nearest neighbour, Random Forest, Naive </a:t>
                      </a:r>
                      <a:r>
                        <a:rPr lang="en-IN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Baysin</a:t>
                      </a: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Baysnet</a:t>
                      </a:r>
                      <a:endParaRPr lang="en-IN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401961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Conclusion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KNN provides best prediction accuracy and is better than ensemble of classifiers</a:t>
                      </a:r>
                      <a:endParaRPr 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70168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816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7254-076B-9E4F-8670-5F2FDD6E4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9" y="187969"/>
            <a:ext cx="8736463" cy="430032"/>
          </a:xfrm>
        </p:spPr>
        <p:txBody>
          <a:bodyPr>
            <a:noAutofit/>
          </a:bodyPr>
          <a:lstStyle/>
          <a:p>
            <a:r>
              <a:rPr lang="en-US" sz="2800" dirty="0"/>
              <a:t>SUMMARY OF SELECTED PAPERS - 3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BEA73-9FE7-DC4D-8C0D-1A54B374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D5B4C19-CF1F-244F-9797-CCA41376F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38131"/>
              </p:ext>
            </p:extLst>
          </p:nvPr>
        </p:nvGraphicFramePr>
        <p:xfrm>
          <a:off x="301436" y="875416"/>
          <a:ext cx="10874564" cy="5480935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036035">
                  <a:extLst>
                    <a:ext uri="{9D8B030D-6E8A-4147-A177-3AD203B41FA5}">
                      <a16:colId xmlns:a16="http://schemas.microsoft.com/office/drawing/2014/main" val="154065240"/>
                    </a:ext>
                  </a:extLst>
                </a:gridCol>
                <a:gridCol w="8838529">
                  <a:extLst>
                    <a:ext uri="{9D8B030D-6E8A-4147-A177-3AD203B41FA5}">
                      <a16:colId xmlns:a16="http://schemas.microsoft.com/office/drawing/2014/main" val="2824105072"/>
                    </a:ext>
                  </a:extLst>
                </a:gridCol>
              </a:tblGrid>
              <a:tr h="485489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Survey on Sentiment Analysis using Twitter Dataset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0910139"/>
                  </a:ext>
                </a:extLst>
              </a:tr>
              <a:tr h="837968">
                <a:tc>
                  <a:txBody>
                    <a:bodyPr/>
                    <a:lstStyle/>
                    <a:p>
                      <a:r>
                        <a:rPr lang="en-US" b="1" dirty="0"/>
                        <a:t>Authors (University)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Rasika Wagh, Payal Punde (BAMU Aurangabad, India)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9738823"/>
                  </a:ext>
                </a:extLst>
              </a:tr>
              <a:tr h="837968">
                <a:tc>
                  <a:txBody>
                    <a:bodyPr/>
                    <a:lstStyle/>
                    <a:p>
                      <a:r>
                        <a:rPr lang="en-US" b="1" dirty="0"/>
                        <a:t>Objective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comparative study of different techniques and approaches of sentiment analysis having twitter as a data.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130275"/>
                  </a:ext>
                </a:extLst>
              </a:tr>
              <a:tr h="758160">
                <a:tc>
                  <a:txBody>
                    <a:bodyPr/>
                    <a:lstStyle/>
                    <a:p>
                      <a:r>
                        <a:rPr lang="en-US" b="1" dirty="0"/>
                        <a:t>Data Collection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Twitter API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4100419"/>
                  </a:ext>
                </a:extLst>
              </a:tr>
              <a:tr h="485489">
                <a:tc>
                  <a:txBody>
                    <a:bodyPr/>
                    <a:lstStyle/>
                    <a:p>
                      <a:r>
                        <a:rPr lang="en-US" b="1" dirty="0"/>
                        <a:t>Tools Used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NLP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236550"/>
                  </a:ext>
                </a:extLst>
              </a:tr>
              <a:tr h="1237893">
                <a:tc>
                  <a:txBody>
                    <a:bodyPr/>
                    <a:lstStyle/>
                    <a:p>
                      <a:r>
                        <a:rPr lang="en-US" b="1" dirty="0"/>
                        <a:t>Algorithms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SVM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Maximum Entropy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Naïve Bayes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401961"/>
                  </a:ext>
                </a:extLst>
              </a:tr>
              <a:tr h="837968">
                <a:tc>
                  <a:txBody>
                    <a:bodyPr/>
                    <a:lstStyle/>
                    <a:p>
                      <a:r>
                        <a:rPr lang="en-US" b="1" dirty="0"/>
                        <a:t>Conclusion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Using Lexical Analyzer (WordNet) followed by Hybrid model of (SVM + Maxmium Entropy + Naive Bayes) is 4-5% more accurate than individual classifiers</a:t>
                      </a:r>
                      <a:endParaRPr 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70168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0752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7254-076B-9E4F-8670-5F2FDD6E4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9" y="187969"/>
            <a:ext cx="8736463" cy="430032"/>
          </a:xfrm>
        </p:spPr>
        <p:txBody>
          <a:bodyPr>
            <a:noAutofit/>
          </a:bodyPr>
          <a:lstStyle/>
          <a:p>
            <a:r>
              <a:rPr lang="en-US" sz="2800" dirty="0"/>
              <a:t>SUMMARY OF SELECTED PAPERS - 4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BEA73-9FE7-DC4D-8C0D-1A54B374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D5B4C19-CF1F-244F-9797-CCA41376F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711017"/>
              </p:ext>
            </p:extLst>
          </p:nvPr>
        </p:nvGraphicFramePr>
        <p:xfrm>
          <a:off x="301436" y="875416"/>
          <a:ext cx="10908431" cy="5401206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042376">
                  <a:extLst>
                    <a:ext uri="{9D8B030D-6E8A-4147-A177-3AD203B41FA5}">
                      <a16:colId xmlns:a16="http://schemas.microsoft.com/office/drawing/2014/main" val="154065240"/>
                    </a:ext>
                  </a:extLst>
                </a:gridCol>
                <a:gridCol w="8866055">
                  <a:extLst>
                    <a:ext uri="{9D8B030D-6E8A-4147-A177-3AD203B41FA5}">
                      <a16:colId xmlns:a16="http://schemas.microsoft.com/office/drawing/2014/main" val="2824105072"/>
                    </a:ext>
                  </a:extLst>
                </a:gridCol>
              </a:tblGrid>
              <a:tr h="554554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Exploring Sentiment Analysis on Twitter Data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0910139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Authors (University)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Manju Venugopalan, Deepa Gupta</a:t>
                      </a:r>
                    </a:p>
                    <a:p>
                      <a:pPr marL="0" lvl="0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(Amrita School of Engineering Bangalore, India)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9738823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Objective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2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 hybrid model for sentiment classification that explores the tweet specific features and uses domain independent and domain specific lexicons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130275"/>
                  </a:ext>
                </a:extLst>
              </a:tr>
              <a:tr h="866016">
                <a:tc>
                  <a:txBody>
                    <a:bodyPr/>
                    <a:lstStyle/>
                    <a:p>
                      <a:r>
                        <a:rPr lang="en-US" b="1" dirty="0"/>
                        <a:t>Data Collection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3.3 lakh tweets are extracted using Twitter API using keywords related to five cell phone brands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4100419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Tools Used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NLTK 1.0, Weka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236550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Algorithms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Naive Bayes, SVM Support Vector Machine, J48 classifiers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401961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Conclusion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lvl="2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Average 2 points improved accuracy across different domains is achieved using the hybrid tweet sentiment classification model.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70168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5544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7254-076B-9E4F-8670-5F2FDD6E4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9" y="187969"/>
            <a:ext cx="8736463" cy="430032"/>
          </a:xfrm>
        </p:spPr>
        <p:txBody>
          <a:bodyPr>
            <a:noAutofit/>
          </a:bodyPr>
          <a:lstStyle/>
          <a:p>
            <a:r>
              <a:rPr lang="en-US" sz="2800" dirty="0"/>
              <a:t>SUMMARY OF SELECTED PAPERS - 5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BEA73-9FE7-DC4D-8C0D-1A54B374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D69BD-31AA-6B47-A23A-79CB2EC32BCE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D5B4C19-CF1F-244F-9797-CCA41376F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406156"/>
              </p:ext>
            </p:extLst>
          </p:nvPr>
        </p:nvGraphicFramePr>
        <p:xfrm>
          <a:off x="278858" y="804860"/>
          <a:ext cx="10908431" cy="5260796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042376">
                  <a:extLst>
                    <a:ext uri="{9D8B030D-6E8A-4147-A177-3AD203B41FA5}">
                      <a16:colId xmlns:a16="http://schemas.microsoft.com/office/drawing/2014/main" val="154065240"/>
                    </a:ext>
                  </a:extLst>
                </a:gridCol>
                <a:gridCol w="8866055">
                  <a:extLst>
                    <a:ext uri="{9D8B030D-6E8A-4147-A177-3AD203B41FA5}">
                      <a16:colId xmlns:a16="http://schemas.microsoft.com/office/drawing/2014/main" val="28241050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Intelligent AI Assisted Psychological Disorder Analysis Using Sentiment Inference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0910139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Authors (University)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Anil Anil Kamath, Nirav Raje, Saishashank Konduri, Hardik Shah, Varsha Naik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(MIT Pune, India)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9738823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Objective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 standardized platform for an assistance in diagnosis of Psychological disorders using NLP techniques and Sentiment Inference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130275"/>
                  </a:ext>
                </a:extLst>
              </a:tr>
              <a:tr h="866016">
                <a:tc>
                  <a:txBody>
                    <a:bodyPr/>
                    <a:lstStyle/>
                    <a:p>
                      <a:r>
                        <a:rPr lang="en-US" b="1" dirty="0"/>
                        <a:t>Data Collection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Psychiatrists Session Summary Reports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Patient Self Portrayals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Counselling Session Transcripts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4100419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Tools Used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Apache Mahout, NLTK 1.0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236550"/>
                  </a:ext>
                </a:extLst>
              </a:tr>
              <a:tr h="554554">
                <a:tc>
                  <a:txBody>
                    <a:bodyPr/>
                    <a:lstStyle/>
                    <a:p>
                      <a:r>
                        <a:rPr lang="en-US" b="1" dirty="0"/>
                        <a:t>Algorithms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Decision Tree, Naive Bayes, Support Vector Machine, Product Store Model, Random Forest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401961"/>
                  </a:ext>
                </a:extLst>
              </a:tr>
              <a:tr h="957176">
                <a:tc>
                  <a:txBody>
                    <a:bodyPr/>
                    <a:lstStyle/>
                    <a:p>
                      <a:r>
                        <a:rPr lang="en-US" b="1" dirty="0"/>
                        <a:t>Conclusion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 Accuracy was achieved in diagnosing Schizophrenia &amp; Bipolar Disorder among 2619 test subjects</a:t>
                      </a:r>
                      <a:endParaRPr 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70168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9779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{3F2FD699-1ECF-564B-AA0F-A1929A23DBE3}tf10001121</Template>
  <TotalTime>3892</TotalTime>
  <Words>915</Words>
  <Application>Microsoft Macintosh PowerPoint</Application>
  <PresentationFormat>Widescreen</PresentationFormat>
  <Paragraphs>166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SEARCH ENGINES</vt:lpstr>
      <vt:lpstr>PUBLISHED ARTIFACTS</vt:lpstr>
      <vt:lpstr>SUMMARY OF SELECTED PAPERS - 1</vt:lpstr>
      <vt:lpstr>SUMMARY OF SELECTED PAPERS - 2</vt:lpstr>
      <vt:lpstr>SUMMARY OF SELECTED PAPERS - 3</vt:lpstr>
      <vt:lpstr>SUMMARY OF SELECTED PAPERS - 4</vt:lpstr>
      <vt:lpstr>SUMMARY OF SELECTED PAPERS - 5</vt:lpstr>
      <vt:lpstr>SUMMARY OF SELECTED PAPERS - 6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Psychological disorder profiling through Social media mining</dc:title>
  <dc:creator>Anirudh Bhattacharya</dc:creator>
  <cp:lastModifiedBy>Anirudh Bhattacharya</cp:lastModifiedBy>
  <cp:revision>181</cp:revision>
  <dcterms:created xsi:type="dcterms:W3CDTF">2019-04-06T13:03:59Z</dcterms:created>
  <dcterms:modified xsi:type="dcterms:W3CDTF">2019-04-30T17:47:07Z</dcterms:modified>
</cp:coreProperties>
</file>

<file path=docProps/thumbnail.jpeg>
</file>